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1" r:id="rId4"/>
    <p:sldId id="270" r:id="rId5"/>
    <p:sldId id="269" r:id="rId6"/>
    <p:sldId id="268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7956" autoAdjust="0"/>
  </p:normalViewPr>
  <p:slideViewPr>
    <p:cSldViewPr>
      <p:cViewPr varScale="1">
        <p:scale>
          <a:sx n="95" d="100"/>
          <a:sy n="9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71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2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3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5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8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2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2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19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3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B10B-10C0-44ED-8281-03827F985876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BA82-B8EC-45E0-A273-7177F490C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1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atang" pitchFamily="18" charset="-127"/>
          <a:ea typeface="Batang" pitchFamily="18" charset="-127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atang" pitchFamily="18" charset="-127"/>
          <a:ea typeface="Batang" pitchFamily="18" charset="-127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atang" pitchFamily="18" charset="-127"/>
          <a:ea typeface="Batang" pitchFamily="18" charset="-127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atang" pitchFamily="18" charset="-127"/>
          <a:ea typeface="Batang" pitchFamily="18" charset="-127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atang" pitchFamily="18" charset="-127"/>
          <a:ea typeface="Batang" pitchFamily="18" charset="-127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atang" pitchFamily="18" charset="-127"/>
          <a:ea typeface="Batang" pitchFamily="18" charset="-127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49237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Attention!</a:t>
            </a:r>
            <a:r>
              <a:rPr lang="en-US" dirty="0"/>
              <a:t/>
            </a:r>
            <a:br>
              <a:rPr lang="en-US" dirty="0"/>
            </a:br>
            <a:r>
              <a:rPr lang="en-US" sz="4200" dirty="0"/>
              <a:t>Using the Brain Target Teaching Model to </a:t>
            </a:r>
            <a:r>
              <a:rPr lang="en-US" sz="4200" dirty="0" smtClean="0"/>
              <a:t>Improve </a:t>
            </a:r>
            <a:r>
              <a:rPr lang="en-US" sz="4200" dirty="0"/>
              <a:t>the </a:t>
            </a:r>
            <a:r>
              <a:rPr lang="en-US" sz="4200" dirty="0" smtClean="0"/>
              <a:t>Attention Skills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>of a </a:t>
            </a:r>
            <a:r>
              <a:rPr lang="en-US" sz="4200" dirty="0" smtClean="0"/>
              <a:t>Small Group </a:t>
            </a:r>
            <a:r>
              <a:rPr lang="en-US" sz="4200" dirty="0"/>
              <a:t>of 4th </a:t>
            </a:r>
            <a:r>
              <a:rPr lang="en-US" sz="4200" dirty="0" smtClean="0"/>
              <a:t>Grade Boys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Elizabeth Harris, MA</a:t>
            </a:r>
            <a:br>
              <a:rPr lang="en-US" dirty="0"/>
            </a:br>
            <a:r>
              <a:rPr lang="en-US" dirty="0" smtClean="0"/>
              <a:t>April 2012</a:t>
            </a:r>
            <a:endParaRPr lang="en-US" dirty="0"/>
          </a:p>
        </p:txBody>
      </p:sp>
      <p:pic>
        <p:nvPicPr>
          <p:cNvPr id="2052" name="Picture 4" descr="http://www.clker.com/cliparts/H/Z/0/R/f/S/warning-icon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755650"/>
            <a:ext cx="1752600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347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Unit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members will:</a:t>
            </a:r>
          </a:p>
          <a:p>
            <a:pPr lvl="1"/>
            <a:r>
              <a:rPr lang="en-US" dirty="0" smtClean="0"/>
              <a:t>Identify behaviors that demonstrate on task and off task behaviors</a:t>
            </a:r>
          </a:p>
          <a:p>
            <a:pPr lvl="1"/>
            <a:r>
              <a:rPr lang="en-US" dirty="0" smtClean="0"/>
              <a:t>Understand the effects paying attention has on </a:t>
            </a:r>
            <a:r>
              <a:rPr lang="en-US" dirty="0"/>
              <a:t>their </a:t>
            </a:r>
            <a:r>
              <a:rPr lang="en-US" dirty="0" smtClean="0"/>
              <a:t>learning and emotions</a:t>
            </a:r>
          </a:p>
          <a:p>
            <a:pPr lvl="1"/>
            <a:r>
              <a:rPr lang="en-US" dirty="0" smtClean="0"/>
              <a:t>Identify potential distractors that may draw them off task</a:t>
            </a:r>
          </a:p>
          <a:p>
            <a:pPr lvl="1"/>
            <a:r>
              <a:rPr lang="en-US" dirty="0" smtClean="0"/>
              <a:t>Learn strategies to stay on task and how to apply them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44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BT-1</a:t>
            </a:r>
            <a:br>
              <a:rPr lang="en-US" dirty="0" smtClean="0"/>
            </a:br>
            <a:r>
              <a:rPr lang="en-US" sz="3100" dirty="0" smtClean="0"/>
              <a:t>Setting the Emotional Climate for Optimal Learning</a:t>
            </a:r>
            <a:endParaRPr lang="en-US" sz="31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Group Routine </a:t>
            </a:r>
            <a:endParaRPr lang="en-US" i="1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group </a:t>
            </a:r>
            <a:r>
              <a:rPr lang="en-US" dirty="0" smtClean="0"/>
              <a:t>meets at the same time </a:t>
            </a:r>
            <a:r>
              <a:rPr lang="en-US" dirty="0"/>
              <a:t>and </a:t>
            </a:r>
            <a:r>
              <a:rPr lang="en-US" dirty="0" smtClean="0"/>
              <a:t>location each </a:t>
            </a:r>
            <a:r>
              <a:rPr lang="en-US" dirty="0"/>
              <a:t>week </a:t>
            </a:r>
            <a:endParaRPr lang="en-US" dirty="0" smtClean="0"/>
          </a:p>
          <a:p>
            <a:pPr lvl="1"/>
            <a:r>
              <a:rPr lang="en-US" dirty="0" smtClean="0"/>
              <a:t>Relaxation Activity</a:t>
            </a:r>
          </a:p>
          <a:p>
            <a:pPr lvl="2"/>
            <a:r>
              <a:rPr lang="en-US" dirty="0" smtClean="0"/>
              <a:t>Group begins with a </a:t>
            </a:r>
            <a:r>
              <a:rPr lang="en-US" dirty="0"/>
              <a:t>few moments of quiet relaxation </a:t>
            </a:r>
            <a:r>
              <a:rPr lang="en-US" dirty="0" smtClean="0"/>
              <a:t>time using </a:t>
            </a:r>
            <a:r>
              <a:rPr lang="en-US" dirty="0"/>
              <a:t>focused breathing, stretching, or </a:t>
            </a:r>
            <a:r>
              <a:rPr lang="en-US" dirty="0" smtClean="0"/>
              <a:t> </a:t>
            </a:r>
            <a:r>
              <a:rPr lang="en-US" dirty="0"/>
              <a:t>muscle relaxation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/>
              <a:t>Group </a:t>
            </a:r>
            <a:r>
              <a:rPr lang="en-US" dirty="0" smtClean="0"/>
              <a:t>Community</a:t>
            </a:r>
          </a:p>
          <a:p>
            <a:pPr lvl="2"/>
            <a:r>
              <a:rPr lang="en-US" dirty="0" smtClean="0"/>
              <a:t>Rules </a:t>
            </a:r>
            <a:r>
              <a:rPr lang="en-US" dirty="0"/>
              <a:t>for the group, group goals, and a group name were developed </a:t>
            </a:r>
            <a:r>
              <a:rPr lang="en-US" dirty="0" smtClean="0"/>
              <a:t>by students </a:t>
            </a:r>
            <a:r>
              <a:rPr lang="en-US" dirty="0"/>
              <a:t>during the first </a:t>
            </a:r>
            <a:r>
              <a:rPr lang="en-US" dirty="0" smtClean="0"/>
              <a:t>session and are reviewed each session</a:t>
            </a:r>
          </a:p>
          <a:p>
            <a:pPr lvl="1"/>
            <a:r>
              <a:rPr lang="en-US" dirty="0"/>
              <a:t>Week in Review  </a:t>
            </a:r>
            <a:endParaRPr lang="en-US" dirty="0" smtClean="0"/>
          </a:p>
          <a:p>
            <a:pPr lvl="2"/>
            <a:r>
              <a:rPr lang="en-US" dirty="0" smtClean="0"/>
              <a:t>During  each group students share </a:t>
            </a:r>
            <a:r>
              <a:rPr lang="en-US" dirty="0"/>
              <a:t>a situation in which they </a:t>
            </a:r>
            <a:r>
              <a:rPr lang="en-US" dirty="0" smtClean="0"/>
              <a:t>needed to pay attention</a:t>
            </a:r>
          </a:p>
          <a:p>
            <a:pPr lvl="2"/>
            <a:r>
              <a:rPr lang="en-US" dirty="0" smtClean="0"/>
              <a:t>Students share if </a:t>
            </a:r>
            <a:r>
              <a:rPr lang="en-US" dirty="0"/>
              <a:t>they demonstrated </a:t>
            </a:r>
            <a:r>
              <a:rPr lang="en-US" dirty="0" smtClean="0"/>
              <a:t>on or off task behaviors, </a:t>
            </a:r>
            <a:r>
              <a:rPr lang="en-US" dirty="0"/>
              <a:t>strategies they used to </a:t>
            </a:r>
            <a:r>
              <a:rPr lang="en-US" dirty="0" smtClean="0"/>
              <a:t>stay on task, and </a:t>
            </a:r>
            <a:r>
              <a:rPr lang="en-US" dirty="0"/>
              <a:t>feelings they had regarding the </a:t>
            </a:r>
            <a:r>
              <a:rPr lang="en-US" dirty="0" smtClean="0"/>
              <a:t>experience</a:t>
            </a:r>
          </a:p>
          <a:p>
            <a:pPr lvl="1"/>
            <a:r>
              <a:rPr lang="en-US" dirty="0" smtClean="0"/>
              <a:t>Learning Activity</a:t>
            </a:r>
          </a:p>
          <a:p>
            <a:pPr lvl="2"/>
            <a:r>
              <a:rPr lang="en-US" dirty="0" smtClean="0"/>
              <a:t>Students participate in a different activity each week focused on different learning objectives </a:t>
            </a:r>
          </a:p>
          <a:p>
            <a:pPr marL="514350" indent="-457200"/>
            <a:r>
              <a:rPr lang="en-US" i="1" dirty="0" smtClean="0"/>
              <a:t>Group Dynamics...Group Leaders:</a:t>
            </a:r>
          </a:p>
          <a:p>
            <a:pPr marL="914400" lvl="1" indent="-457200"/>
            <a:r>
              <a:rPr lang="en-US" dirty="0" smtClean="0"/>
              <a:t>Provide </a:t>
            </a:r>
            <a:r>
              <a:rPr lang="en-US" dirty="0"/>
              <a:t>positive feedback for </a:t>
            </a:r>
            <a:r>
              <a:rPr lang="en-US" dirty="0" smtClean="0"/>
              <a:t>respectful, productive, and attentive behavior </a:t>
            </a:r>
          </a:p>
          <a:p>
            <a:pPr marL="914400" lvl="1" indent="-457200"/>
            <a:r>
              <a:rPr lang="en-US" dirty="0" smtClean="0"/>
              <a:t>Remain calm </a:t>
            </a:r>
            <a:r>
              <a:rPr lang="en-US" dirty="0"/>
              <a:t>when the energy level escalates to </a:t>
            </a:r>
            <a:r>
              <a:rPr lang="en-US" dirty="0" smtClean="0"/>
              <a:t>model </a:t>
            </a:r>
            <a:r>
              <a:rPr lang="en-US" dirty="0"/>
              <a:t>self-control </a:t>
            </a:r>
            <a:r>
              <a:rPr lang="en-US" dirty="0" smtClean="0"/>
              <a:t>and settle the group</a:t>
            </a:r>
          </a:p>
          <a:p>
            <a:pPr marL="914400" lvl="1" indent="-457200"/>
            <a:r>
              <a:rPr lang="en-US" dirty="0" smtClean="0"/>
              <a:t>Respond to inappropriate behavior </a:t>
            </a:r>
            <a:r>
              <a:rPr lang="en-US" dirty="0"/>
              <a:t>with firm but sensitive reminders of rules and </a:t>
            </a:r>
            <a:r>
              <a:rPr lang="en-US" dirty="0" smtClean="0"/>
              <a:t>consequences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4218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BT-2</a:t>
            </a:r>
            <a:br>
              <a:rPr lang="en-US" dirty="0" smtClean="0"/>
            </a:br>
            <a:r>
              <a:rPr lang="en-US" sz="3100" dirty="0" smtClean="0"/>
              <a:t>Creating the Physical Learning Environment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91000" cy="639762"/>
          </a:xfrm>
        </p:spPr>
        <p:txBody>
          <a:bodyPr>
            <a:noAutofit/>
          </a:bodyPr>
          <a:lstStyle/>
          <a:p>
            <a:r>
              <a:rPr lang="en-US" sz="1900" b="0" dirty="0"/>
              <a:t>Environmental elements that </a:t>
            </a:r>
            <a:r>
              <a:rPr lang="en-US" sz="1900" b="0" u="sng" dirty="0"/>
              <a:t>enhance</a:t>
            </a:r>
            <a:r>
              <a:rPr lang="en-US" sz="1900" b="0" dirty="0"/>
              <a:t> the learning environment</a:t>
            </a:r>
            <a:endParaRPr lang="en-US" sz="19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750" dirty="0" smtClean="0"/>
              <a:t>Group leaders place chairs in </a:t>
            </a:r>
            <a:r>
              <a:rPr lang="en-US" sz="1750" dirty="0"/>
              <a:t>a semi-circle </a:t>
            </a:r>
            <a:r>
              <a:rPr lang="en-US" sz="1750" dirty="0" smtClean="0"/>
              <a:t>to facilitate group discussion</a:t>
            </a:r>
          </a:p>
          <a:p>
            <a:r>
              <a:rPr lang="en-US" sz="1750" dirty="0" smtClean="0"/>
              <a:t>Group leaders hang posters representing different strategies for managing attention in sight of group</a:t>
            </a:r>
          </a:p>
          <a:p>
            <a:r>
              <a:rPr lang="en-US" sz="1750" dirty="0" smtClean="0"/>
              <a:t>Group </a:t>
            </a:r>
            <a:r>
              <a:rPr lang="en-US" sz="1750" dirty="0"/>
              <a:t>leaders </a:t>
            </a:r>
            <a:r>
              <a:rPr lang="en-US" sz="1750" dirty="0" smtClean="0"/>
              <a:t>eliminate visual distractions </a:t>
            </a:r>
          </a:p>
          <a:p>
            <a:r>
              <a:rPr lang="en-US" sz="1750" dirty="0" smtClean="0"/>
              <a:t>As </a:t>
            </a:r>
            <a:r>
              <a:rPr lang="en-US" sz="1750" dirty="0"/>
              <a:t>the group </a:t>
            </a:r>
            <a:r>
              <a:rPr lang="en-US" sz="1750" dirty="0" smtClean="0"/>
              <a:t>arrives, leaders play relaxation music and spray a lavender scent in </a:t>
            </a:r>
            <a:r>
              <a:rPr lang="en-US" sz="1750" dirty="0"/>
              <a:t>the room </a:t>
            </a:r>
            <a:r>
              <a:rPr lang="en-US" sz="1750" dirty="0" smtClean="0"/>
              <a:t>to promote relaxation</a:t>
            </a:r>
          </a:p>
          <a:p>
            <a:r>
              <a:rPr lang="en-US" sz="1750" dirty="0" smtClean="0"/>
              <a:t>Leaders have posted group rules and in sight of the group </a:t>
            </a:r>
          </a:p>
          <a:p>
            <a:endParaRPr lang="en-US" sz="1750" dirty="0"/>
          </a:p>
          <a:p>
            <a:endParaRPr lang="en-US" sz="1750" dirty="0" smtClean="0"/>
          </a:p>
          <a:p>
            <a:endParaRPr lang="en-US" sz="175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98975" cy="639762"/>
          </a:xfrm>
        </p:spPr>
        <p:txBody>
          <a:bodyPr>
            <a:noAutofit/>
          </a:bodyPr>
          <a:lstStyle/>
          <a:p>
            <a:r>
              <a:rPr lang="en-US" sz="1900" b="0" dirty="0" smtClean="0"/>
              <a:t>Environmental elements that </a:t>
            </a:r>
            <a:r>
              <a:rPr lang="en-US" sz="1900" b="0" u="sng" dirty="0" smtClean="0"/>
              <a:t>detract</a:t>
            </a:r>
            <a:r>
              <a:rPr lang="en-US" sz="1900" b="0" dirty="0" smtClean="0"/>
              <a:t> from the learning environment</a:t>
            </a:r>
            <a:endParaRPr lang="en-US" sz="1900" b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750" dirty="0" smtClean="0"/>
              <a:t>Borrowed space limits what group leaders can do to decorate and personalize it</a:t>
            </a:r>
          </a:p>
          <a:p>
            <a:r>
              <a:rPr lang="en-US" sz="1750" dirty="0" smtClean="0"/>
              <a:t>Students have limited personal space to move around in and have no space to personalize</a:t>
            </a:r>
          </a:p>
          <a:p>
            <a:r>
              <a:rPr lang="en-US" sz="1750" dirty="0" smtClean="0"/>
              <a:t>Students come to the group from recess at the end of the day and are VERY energetic, adding physical energy to the small space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1399123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BT-3</a:t>
            </a:r>
            <a:br>
              <a:rPr lang="en-US" dirty="0" smtClean="0"/>
            </a:br>
            <a:r>
              <a:rPr lang="en-US" sz="3100" dirty="0" smtClean="0"/>
              <a:t>Attention Concept Map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9881" y="1600200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Behaviors</a:t>
            </a:r>
            <a:endParaRPr lang="en-U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4080" y="3824985"/>
            <a:ext cx="154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Attention</a:t>
            </a:r>
            <a:endParaRPr lang="en-U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2219063"/>
            <a:ext cx="73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Batang" pitchFamily="18" charset="-127"/>
                <a:ea typeface="Batang" pitchFamily="18" charset="-127"/>
              </a:rPr>
              <a:t>On</a:t>
            </a:r>
          </a:p>
          <a:p>
            <a:pPr algn="ctr"/>
            <a:r>
              <a:rPr lang="en-US" dirty="0" smtClean="0">
                <a:latin typeface="Batang" pitchFamily="18" charset="-127"/>
                <a:ea typeface="Batang" pitchFamily="18" charset="-127"/>
              </a:rPr>
              <a:t>Task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25976" y="2219063"/>
            <a:ext cx="73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Batang" pitchFamily="18" charset="-127"/>
                <a:ea typeface="Batang" pitchFamily="18" charset="-127"/>
              </a:rPr>
              <a:t>Off</a:t>
            </a:r>
          </a:p>
          <a:p>
            <a:pPr algn="ctr"/>
            <a:r>
              <a:rPr lang="en-US" dirty="0" smtClean="0">
                <a:latin typeface="Batang" pitchFamily="18" charset="-127"/>
                <a:ea typeface="Batang" pitchFamily="18" charset="-127"/>
              </a:rPr>
              <a:t>Task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04800" y="2566734"/>
            <a:ext cx="2209800" cy="1050499"/>
            <a:chOff x="632037" y="1973267"/>
            <a:chExt cx="2209800" cy="1050499"/>
          </a:xfrm>
        </p:grpSpPr>
        <p:sp>
          <p:nvSpPr>
            <p:cNvPr id="10" name="TextBox 9"/>
            <p:cNvSpPr txBox="1"/>
            <p:nvPr/>
          </p:nvSpPr>
          <p:spPr>
            <a:xfrm>
              <a:off x="1870096" y="2286000"/>
              <a:ext cx="971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Effects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4974" y="1973267"/>
              <a:ext cx="1156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Learning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2037" y="2654434"/>
              <a:ext cx="1279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Emotional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1800" y="2566734"/>
            <a:ext cx="2209800" cy="1050499"/>
            <a:chOff x="6311661" y="1941001"/>
            <a:chExt cx="2209800" cy="1050499"/>
          </a:xfrm>
        </p:grpSpPr>
        <p:sp>
          <p:nvSpPr>
            <p:cNvPr id="15" name="TextBox 14"/>
            <p:cNvSpPr txBox="1"/>
            <p:nvPr/>
          </p:nvSpPr>
          <p:spPr>
            <a:xfrm>
              <a:off x="6311661" y="2253734"/>
              <a:ext cx="971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Effects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14881" y="1941001"/>
              <a:ext cx="1156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Learning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41944" y="2622168"/>
              <a:ext cx="1279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Batang" pitchFamily="18" charset="-127"/>
                  <a:ea typeface="Batang" pitchFamily="18" charset="-127"/>
                </a:rPr>
                <a:t>Emotional</a:t>
              </a:r>
              <a:endParaRPr lang="en-US" dirty="0">
                <a:latin typeface="Batang" pitchFamily="18" charset="-127"/>
                <a:ea typeface="Batang" pitchFamily="18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659731" y="4648200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Distractors</a:t>
            </a:r>
            <a:endParaRPr lang="en-U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4200" y="511080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External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91288" y="5117068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Internal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3" name="Straight Arrow Connector 22"/>
          <p:cNvCxnSpPr>
            <a:stCxn id="7" idx="2"/>
            <a:endCxn id="57" idx="0"/>
          </p:cNvCxnSpPr>
          <p:nvPr/>
        </p:nvCxnSpPr>
        <p:spPr>
          <a:xfrm>
            <a:off x="4572000" y="2061865"/>
            <a:ext cx="1" cy="167550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8" idx="3"/>
          </p:cNvCxnSpPr>
          <p:nvPr/>
        </p:nvCxnSpPr>
        <p:spPr>
          <a:xfrm flipH="1">
            <a:off x="3630096" y="2061865"/>
            <a:ext cx="614924" cy="48036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1" idx="1"/>
          </p:cNvCxnSpPr>
          <p:nvPr/>
        </p:nvCxnSpPr>
        <p:spPr>
          <a:xfrm>
            <a:off x="4991288" y="2061865"/>
            <a:ext cx="534688" cy="48036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1" idx="3"/>
            <a:endCxn id="15" idx="1"/>
          </p:cNvCxnSpPr>
          <p:nvPr/>
        </p:nvCxnSpPr>
        <p:spPr>
          <a:xfrm>
            <a:off x="6260472" y="2542229"/>
            <a:ext cx="521328" cy="52190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7" idx="1"/>
          </p:cNvCxnSpPr>
          <p:nvPr/>
        </p:nvCxnSpPr>
        <p:spPr>
          <a:xfrm>
            <a:off x="7712083" y="3064133"/>
            <a:ext cx="0" cy="36843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6" idx="1"/>
          </p:cNvCxnSpPr>
          <p:nvPr/>
        </p:nvCxnSpPr>
        <p:spPr>
          <a:xfrm flipH="1">
            <a:off x="7712084" y="2751400"/>
            <a:ext cx="72936" cy="312733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1417542" y="3111783"/>
            <a:ext cx="111489" cy="36843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426837" y="2803181"/>
            <a:ext cx="116746" cy="30860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1"/>
            <a:endCxn id="10" idx="3"/>
          </p:cNvCxnSpPr>
          <p:nvPr/>
        </p:nvCxnSpPr>
        <p:spPr>
          <a:xfrm flipH="1">
            <a:off x="2514600" y="2542229"/>
            <a:ext cx="381000" cy="52190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0" idx="0"/>
            <a:endCxn id="57" idx="4"/>
          </p:cNvCxnSpPr>
          <p:nvPr/>
        </p:nvCxnSpPr>
        <p:spPr>
          <a:xfrm flipV="1">
            <a:off x="4572000" y="4392608"/>
            <a:ext cx="1" cy="25559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3" idx="0"/>
            <a:endCxn id="21" idx="2"/>
          </p:cNvCxnSpPr>
          <p:nvPr/>
        </p:nvCxnSpPr>
        <p:spPr>
          <a:xfrm flipH="1" flipV="1">
            <a:off x="3684610" y="5480141"/>
            <a:ext cx="887391" cy="61139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729462" y="6091535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Strategies</a:t>
            </a:r>
            <a:endParaRPr lang="en-US" sz="2400" dirty="0"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5" name="Straight Arrow Connector 54"/>
          <p:cNvCxnSpPr>
            <a:stCxn id="22" idx="2"/>
            <a:endCxn id="53" idx="0"/>
          </p:cNvCxnSpPr>
          <p:nvPr/>
        </p:nvCxnSpPr>
        <p:spPr>
          <a:xfrm flipH="1">
            <a:off x="4572001" y="5486400"/>
            <a:ext cx="935615" cy="60513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2882440" y="3737367"/>
            <a:ext cx="3379121" cy="655241"/>
          </a:xfrm>
          <a:prstGeom prst="ellips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7726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BT-4</a:t>
            </a:r>
            <a:br>
              <a:rPr lang="en-US" dirty="0"/>
            </a:br>
            <a:r>
              <a:rPr lang="en-US" sz="3100" dirty="0"/>
              <a:t>Teaching for </a:t>
            </a:r>
            <a:r>
              <a:rPr lang="en-US" sz="3100" dirty="0" smtClean="0"/>
              <a:t>Mastery of Skills and Concepts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Activity </a:t>
            </a:r>
            <a:r>
              <a:rPr lang="en-US" b="1" dirty="0"/>
              <a:t>1</a:t>
            </a:r>
            <a:r>
              <a:rPr lang="en-US" dirty="0" smtClean="0"/>
              <a:t>: Students learn which behaviors show they are paying attention or not</a:t>
            </a:r>
          </a:p>
          <a:p>
            <a:pPr lvl="1"/>
            <a:r>
              <a:rPr lang="en-US" dirty="0" smtClean="0"/>
              <a:t>Students brainstorm behaviors </a:t>
            </a:r>
            <a:r>
              <a:rPr lang="en-US" dirty="0"/>
              <a:t>that demonstrate </a:t>
            </a:r>
            <a:r>
              <a:rPr lang="en-US" dirty="0" smtClean="0"/>
              <a:t>being on </a:t>
            </a:r>
            <a:r>
              <a:rPr lang="en-US" dirty="0"/>
              <a:t>task </a:t>
            </a:r>
            <a:r>
              <a:rPr lang="en-US" dirty="0" smtClean="0"/>
              <a:t>or off task</a:t>
            </a:r>
          </a:p>
          <a:p>
            <a:pPr lvl="1"/>
            <a:r>
              <a:rPr lang="en-US" dirty="0" smtClean="0"/>
              <a:t>Group leader lists behaviors on a </a:t>
            </a:r>
            <a:r>
              <a:rPr lang="en-US" dirty="0"/>
              <a:t>T-chart </a:t>
            </a:r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board</a:t>
            </a:r>
            <a:endParaRPr lang="en-US" dirty="0"/>
          </a:p>
          <a:p>
            <a:r>
              <a:rPr lang="en-US" sz="3300" b="1" dirty="0"/>
              <a:t>Activity 2</a:t>
            </a:r>
            <a:r>
              <a:rPr lang="en-US" dirty="0" smtClean="0"/>
              <a:t>: Identify </a:t>
            </a:r>
            <a:r>
              <a:rPr lang="en-US" dirty="0"/>
              <a:t>the </a:t>
            </a:r>
            <a:r>
              <a:rPr lang="en-US" dirty="0" smtClean="0"/>
              <a:t>effect paying </a:t>
            </a:r>
            <a:r>
              <a:rPr lang="en-US" dirty="0"/>
              <a:t>attention has on </a:t>
            </a:r>
            <a:r>
              <a:rPr lang="en-US" dirty="0" smtClean="0"/>
              <a:t>learning </a:t>
            </a:r>
            <a:r>
              <a:rPr lang="en-US" dirty="0"/>
              <a:t>and </a:t>
            </a:r>
            <a:r>
              <a:rPr lang="en-US" dirty="0" smtClean="0"/>
              <a:t>emotions: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/>
              <a:t>create a </a:t>
            </a:r>
            <a:r>
              <a:rPr lang="en-US" dirty="0" smtClean="0"/>
              <a:t>drawing </a:t>
            </a:r>
            <a:r>
              <a:rPr lang="en-US" dirty="0"/>
              <a:t>or comic </a:t>
            </a:r>
            <a:r>
              <a:rPr lang="en-US" dirty="0" smtClean="0"/>
              <a:t>depicting </a:t>
            </a:r>
            <a:r>
              <a:rPr lang="en-US" dirty="0"/>
              <a:t>a situation when </a:t>
            </a:r>
            <a:r>
              <a:rPr lang="en-US" dirty="0" smtClean="0"/>
              <a:t>they’ve </a:t>
            </a:r>
            <a:r>
              <a:rPr lang="en-US" dirty="0"/>
              <a:t>been able to </a:t>
            </a:r>
            <a:r>
              <a:rPr lang="en-US" i="1" dirty="0"/>
              <a:t>stay on </a:t>
            </a:r>
            <a:r>
              <a:rPr lang="en-US" i="1" dirty="0" smtClean="0"/>
              <a:t>task </a:t>
            </a:r>
            <a:r>
              <a:rPr lang="en-US" dirty="0" smtClean="0"/>
              <a:t>on one side, and when </a:t>
            </a:r>
            <a:r>
              <a:rPr lang="en-US" dirty="0"/>
              <a:t>they had </a:t>
            </a:r>
            <a:r>
              <a:rPr lang="en-US" i="1" dirty="0"/>
              <a:t>difficulty staying on </a:t>
            </a:r>
            <a:r>
              <a:rPr lang="en-US" i="1" dirty="0" smtClean="0"/>
              <a:t>task </a:t>
            </a:r>
            <a:r>
              <a:rPr lang="en-US" dirty="0" smtClean="0"/>
              <a:t>on the other</a:t>
            </a:r>
            <a:endParaRPr lang="en-US" dirty="0"/>
          </a:p>
          <a:p>
            <a:pPr lvl="1"/>
            <a:r>
              <a:rPr lang="en-US" dirty="0" smtClean="0"/>
              <a:t>Students then </a:t>
            </a:r>
            <a:r>
              <a:rPr lang="en-US" dirty="0"/>
              <a:t>add </a:t>
            </a:r>
            <a:r>
              <a:rPr lang="en-US" i="1" dirty="0"/>
              <a:t>feelings</a:t>
            </a:r>
            <a:r>
              <a:rPr lang="en-US" dirty="0"/>
              <a:t> associated with that </a:t>
            </a:r>
            <a:r>
              <a:rPr lang="en-US" dirty="0" smtClean="0"/>
              <a:t>situation to </a:t>
            </a:r>
            <a:r>
              <a:rPr lang="en-US" dirty="0"/>
              <a:t>their </a:t>
            </a:r>
            <a:r>
              <a:rPr lang="en-US" dirty="0" smtClean="0"/>
              <a:t>work</a:t>
            </a:r>
          </a:p>
          <a:p>
            <a:pPr lvl="2"/>
            <a:r>
              <a:rPr lang="en-US" dirty="0" smtClean="0"/>
              <a:t>Group leader provides </a:t>
            </a:r>
            <a:r>
              <a:rPr lang="en-US" dirty="0"/>
              <a:t>materials </a:t>
            </a:r>
            <a:r>
              <a:rPr lang="en-US" dirty="0" smtClean="0"/>
              <a:t>such </a:t>
            </a:r>
            <a:r>
              <a:rPr lang="en-US" dirty="0"/>
              <a:t>as stamps or feeling </a:t>
            </a:r>
            <a:r>
              <a:rPr lang="en-US" dirty="0" smtClean="0"/>
              <a:t>faces for </a:t>
            </a:r>
            <a:r>
              <a:rPr lang="en-US" dirty="0"/>
              <a:t>embellishment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/>
              <a:t>present their work to the group and </a:t>
            </a:r>
            <a:r>
              <a:rPr lang="en-US" dirty="0" smtClean="0"/>
              <a:t>discuss:</a:t>
            </a:r>
            <a:endParaRPr lang="en-US" dirty="0"/>
          </a:p>
          <a:p>
            <a:pPr lvl="2"/>
            <a:r>
              <a:rPr lang="en-US" dirty="0" smtClean="0"/>
              <a:t>Similarities </a:t>
            </a:r>
            <a:r>
              <a:rPr lang="en-US" dirty="0"/>
              <a:t>and differences between their experiences</a:t>
            </a:r>
          </a:p>
          <a:p>
            <a:pPr lvl="2"/>
            <a:r>
              <a:rPr lang="en-US" dirty="0" smtClean="0"/>
              <a:t>Specific distractors</a:t>
            </a:r>
            <a:endParaRPr lang="en-US" dirty="0"/>
          </a:p>
          <a:p>
            <a:pPr lvl="2"/>
            <a:r>
              <a:rPr lang="en-US" dirty="0" smtClean="0"/>
              <a:t>Ideas about why </a:t>
            </a:r>
            <a:r>
              <a:rPr lang="en-US" dirty="0"/>
              <a:t>they think paying attention is important</a:t>
            </a:r>
          </a:p>
          <a:p>
            <a:pPr lvl="2"/>
            <a:r>
              <a:rPr lang="en-US" dirty="0" smtClean="0"/>
              <a:t>What </a:t>
            </a:r>
            <a:r>
              <a:rPr lang="en-US" dirty="0"/>
              <a:t>they learned from paying attention</a:t>
            </a:r>
          </a:p>
          <a:p>
            <a:pPr lvl="2"/>
            <a:r>
              <a:rPr lang="en-US" dirty="0" smtClean="0"/>
              <a:t>How </a:t>
            </a:r>
            <a:r>
              <a:rPr lang="en-US" dirty="0"/>
              <a:t>they feel when they pay attention</a:t>
            </a:r>
          </a:p>
          <a:p>
            <a:pPr lvl="1"/>
            <a:r>
              <a:rPr lang="en-US" dirty="0" smtClean="0"/>
              <a:t>Group leaders direct discussion regarding coping strategies to stay on task using leading </a:t>
            </a:r>
            <a:r>
              <a:rPr lang="en-US" dirty="0"/>
              <a:t>questions such </a:t>
            </a:r>
            <a:r>
              <a:rPr lang="en-US" dirty="0" smtClean="0"/>
              <a:t>as</a:t>
            </a:r>
          </a:p>
          <a:p>
            <a:pPr lvl="2"/>
            <a:r>
              <a:rPr lang="en-US" dirty="0" smtClean="0"/>
              <a:t>“</a:t>
            </a:r>
            <a:r>
              <a:rPr lang="en-US" dirty="0"/>
              <a:t>What could he have </a:t>
            </a:r>
            <a:r>
              <a:rPr lang="en-US" dirty="0" smtClean="0"/>
              <a:t>done...? “</a:t>
            </a:r>
          </a:p>
          <a:p>
            <a:pPr lvl="2"/>
            <a:r>
              <a:rPr lang="en-US" dirty="0" smtClean="0"/>
              <a:t>“What </a:t>
            </a:r>
            <a:r>
              <a:rPr lang="en-US" dirty="0"/>
              <a:t>would you </a:t>
            </a:r>
            <a:r>
              <a:rPr lang="en-US" dirty="0" smtClean="0"/>
              <a:t>do...?”</a:t>
            </a:r>
          </a:p>
          <a:p>
            <a:pPr lvl="2"/>
            <a:r>
              <a:rPr lang="en-US" dirty="0" smtClean="0"/>
              <a:t>“What </a:t>
            </a:r>
            <a:r>
              <a:rPr lang="en-US" dirty="0"/>
              <a:t>seemed to </a:t>
            </a:r>
            <a:r>
              <a:rPr lang="en-US" dirty="0" smtClean="0"/>
              <a:t>help...?”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6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BT-5</a:t>
            </a:r>
            <a:br>
              <a:rPr lang="en-US" dirty="0" smtClean="0"/>
            </a:br>
            <a:r>
              <a:rPr lang="en-US" sz="3100" dirty="0" smtClean="0"/>
              <a:t>Teaching for Extension and Application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2249"/>
          </a:xfrm>
        </p:spPr>
        <p:txBody>
          <a:bodyPr>
            <a:normAutofit fontScale="55000" lnSpcReduction="20000"/>
          </a:bodyPr>
          <a:lstStyle/>
          <a:p>
            <a:r>
              <a:rPr lang="en-US" sz="3300" b="1" dirty="0"/>
              <a:t>Activity </a:t>
            </a:r>
            <a:r>
              <a:rPr lang="en-US" sz="3300" b="1" dirty="0" smtClean="0"/>
              <a:t>3</a:t>
            </a:r>
            <a:r>
              <a:rPr lang="en-US" dirty="0" smtClean="0"/>
              <a:t>: Students use role playing to identify distractors that lead them to lose focus, and discussion to learn strategies for staying on task</a:t>
            </a:r>
          </a:p>
          <a:p>
            <a:pPr lvl="1"/>
            <a:r>
              <a:rPr lang="en-US" dirty="0" smtClean="0"/>
              <a:t>Students break up into to three small groups </a:t>
            </a:r>
          </a:p>
          <a:p>
            <a:pPr lvl="1"/>
            <a:r>
              <a:rPr lang="en-US" dirty="0" smtClean="0"/>
              <a:t>Each group randomly chooses a situation that depicts a school, home, or extracurricular activity similar to those identified in Activity 2 that requires their attention</a:t>
            </a:r>
          </a:p>
          <a:p>
            <a:pPr lvl="1"/>
            <a:r>
              <a:rPr lang="en-US" dirty="0" smtClean="0"/>
              <a:t>Students assign the following roles: </a:t>
            </a:r>
          </a:p>
          <a:p>
            <a:pPr lvl="2"/>
            <a:r>
              <a:rPr lang="en-US" dirty="0" smtClean="0"/>
              <a:t>One person attempts to stay on task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ne person tries to teach or direct him </a:t>
            </a:r>
          </a:p>
          <a:p>
            <a:pPr lvl="2"/>
            <a:r>
              <a:rPr lang="en-US" dirty="0" smtClean="0"/>
              <a:t>Two others act as distractors. </a:t>
            </a:r>
          </a:p>
          <a:p>
            <a:pPr lvl="1"/>
            <a:r>
              <a:rPr lang="en-US" dirty="0" smtClean="0"/>
              <a:t>The group makes up the lines, distractors, and how a person reacts to the distractors</a:t>
            </a:r>
          </a:p>
          <a:p>
            <a:pPr lvl="1"/>
            <a:r>
              <a:rPr lang="en-US" dirty="0" smtClean="0"/>
              <a:t>Each group presents its scenario to the group at large</a:t>
            </a:r>
          </a:p>
          <a:p>
            <a:pPr lvl="1"/>
            <a:r>
              <a:rPr lang="en-US" dirty="0" smtClean="0"/>
              <a:t>The group leader leads brainstorming to generate strategies to stay on task and lists them on board</a:t>
            </a:r>
          </a:p>
          <a:p>
            <a:r>
              <a:rPr lang="en-US" b="1" dirty="0" smtClean="0"/>
              <a:t>Activity 4</a:t>
            </a:r>
            <a:r>
              <a:rPr lang="en-US" dirty="0" smtClean="0"/>
              <a:t>: Students develop a Self-Monitoring strategy</a:t>
            </a:r>
          </a:p>
          <a:p>
            <a:pPr lvl="1"/>
            <a:r>
              <a:rPr lang="en-US" dirty="0" smtClean="0"/>
              <a:t>Students brainstormed ideas for designing a cue card, then made their card to tape to their desk as a reminder to stay on task</a:t>
            </a:r>
          </a:p>
          <a:p>
            <a:pPr lvl="1"/>
            <a:r>
              <a:rPr lang="en-US" dirty="0" smtClean="0"/>
              <a:t>Students in the current group chose a target or on/off light switch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965860"/>
            <a:ext cx="883480" cy="727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Laptop\AppData\Local\Microsoft\Windows\Temporary Internet Files\Content.IE5\245B0NII\MC9002863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59" y="5924531"/>
            <a:ext cx="578696" cy="76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14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BT-6</a:t>
            </a:r>
            <a:br>
              <a:rPr lang="en-US" dirty="0" smtClean="0"/>
            </a:br>
            <a:r>
              <a:rPr lang="en-US" sz="3100" dirty="0" smtClean="0"/>
              <a:t>Evaluating Learning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Activity 5</a:t>
            </a:r>
            <a:r>
              <a:rPr lang="en-US" dirty="0" smtClean="0"/>
              <a:t>: Students complete a project to demonstrate their understanding of learning objectives</a:t>
            </a:r>
            <a:endParaRPr lang="en-US" dirty="0"/>
          </a:p>
          <a:p>
            <a:pPr lvl="1"/>
            <a:r>
              <a:rPr lang="en-US" dirty="0" smtClean="0"/>
              <a:t>Students will be given a chose to </a:t>
            </a:r>
            <a:r>
              <a:rPr lang="en-US" dirty="0"/>
              <a:t>create a </a:t>
            </a:r>
            <a:r>
              <a:rPr lang="en-US" dirty="0" smtClean="0"/>
              <a:t>comic </a:t>
            </a:r>
            <a:r>
              <a:rPr lang="en-US" dirty="0"/>
              <a:t>or </a:t>
            </a:r>
            <a:r>
              <a:rPr lang="en-US" dirty="0" smtClean="0"/>
              <a:t>write a story </a:t>
            </a:r>
            <a:r>
              <a:rPr lang="en-US" dirty="0"/>
              <a:t>depicting a </a:t>
            </a:r>
            <a:r>
              <a:rPr lang="en-US" dirty="0" smtClean="0"/>
              <a:t>scenario in which the main character is in a situation requiring their attention</a:t>
            </a:r>
          </a:p>
          <a:p>
            <a:pPr lvl="1"/>
            <a:r>
              <a:rPr lang="en-US" dirty="0" smtClean="0"/>
              <a:t>Student will be required to identify what distracts or potentially distracts the main character </a:t>
            </a:r>
            <a:endParaRPr lang="en-US" dirty="0"/>
          </a:p>
          <a:p>
            <a:pPr lvl="1"/>
            <a:r>
              <a:rPr lang="en-US" dirty="0"/>
              <a:t>Students will be </a:t>
            </a:r>
            <a:r>
              <a:rPr lang="en-US" dirty="0" smtClean="0"/>
              <a:t>asked </a:t>
            </a:r>
            <a:r>
              <a:rPr lang="en-US" dirty="0"/>
              <a:t>to identify three strategies </a:t>
            </a:r>
            <a:r>
              <a:rPr lang="en-US" dirty="0" smtClean="0"/>
              <a:t>the main </a:t>
            </a:r>
            <a:r>
              <a:rPr lang="en-US" dirty="0"/>
              <a:t>character applies to stay on task</a:t>
            </a:r>
          </a:p>
          <a:p>
            <a:pPr lvl="1"/>
            <a:r>
              <a:rPr lang="en-US" dirty="0"/>
              <a:t>Students will be asked to include how  the character benefited, or what </a:t>
            </a:r>
            <a:r>
              <a:rPr lang="en-US" dirty="0" smtClean="0"/>
              <a:t>the main character </a:t>
            </a:r>
            <a:r>
              <a:rPr lang="en-US" dirty="0"/>
              <a:t>learned </a:t>
            </a:r>
            <a:r>
              <a:rPr lang="en-US" dirty="0" smtClean="0"/>
              <a:t>by </a:t>
            </a:r>
            <a:r>
              <a:rPr lang="en-US" dirty="0"/>
              <a:t>staying on </a:t>
            </a:r>
            <a:r>
              <a:rPr lang="en-US" dirty="0" smtClean="0"/>
              <a:t>task</a:t>
            </a:r>
          </a:p>
          <a:p>
            <a:pPr lvl="1"/>
            <a:r>
              <a:rPr lang="en-US" dirty="0" smtClean="0"/>
              <a:t>The group leader will use a  rubric to score students’ project</a:t>
            </a:r>
            <a:endParaRPr lang="en-US" dirty="0"/>
          </a:p>
          <a:p>
            <a:r>
              <a:rPr lang="en-US" dirty="0" smtClean="0"/>
              <a:t>Other assessment options</a:t>
            </a:r>
          </a:p>
          <a:p>
            <a:pPr lvl="1"/>
            <a:r>
              <a:rPr lang="en-US" dirty="0" smtClean="0"/>
              <a:t>Observations by group leader and self-report from members during group discussions</a:t>
            </a:r>
            <a:endParaRPr lang="en-US" dirty="0" smtClean="0"/>
          </a:p>
          <a:p>
            <a:pPr lvl="1"/>
            <a:r>
              <a:rPr lang="en-US" dirty="0" smtClean="0"/>
              <a:t>Pre- </a:t>
            </a:r>
            <a:r>
              <a:rPr lang="en-US" dirty="0" smtClean="0"/>
              <a:t>&amp; Post </a:t>
            </a:r>
            <a:r>
              <a:rPr lang="en-US" dirty="0" smtClean="0"/>
              <a:t>Self-Assessment </a:t>
            </a:r>
            <a:r>
              <a:rPr lang="en-US" dirty="0" smtClean="0"/>
              <a:t>and </a:t>
            </a:r>
            <a:r>
              <a:rPr lang="en-US" dirty="0" smtClean="0"/>
              <a:t>Teacher Assessment</a:t>
            </a:r>
          </a:p>
          <a:p>
            <a:pPr lvl="2"/>
            <a:r>
              <a:rPr lang="en-US" dirty="0" smtClean="0"/>
              <a:t>Current group and their teachers have completed an informal pre-assessment questionnaire and will complete post-assessments at the completion of the group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9355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75000">
        <p:fade/>
      </p:transition>
    </mc:Choice>
    <mc:Fallback>
      <p:transition spd="slow" advClick="0" advTm="7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868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Attention! Using the Brain Target Teaching Model to Improve the Attention Skills of a Small Group of 4th Grade Boys</vt:lpstr>
      <vt:lpstr>Learning Unit Objectives</vt:lpstr>
      <vt:lpstr>BT-1 Setting the Emotional Climate for Optimal Learning</vt:lpstr>
      <vt:lpstr>BT-2 Creating the Physical Learning Environment</vt:lpstr>
      <vt:lpstr>BT-3 Attention Concept Map</vt:lpstr>
      <vt:lpstr>BT-4 Teaching for Mastery of Skills and Concepts</vt:lpstr>
      <vt:lpstr>BT-5 Teaching for Extension and Application</vt:lpstr>
      <vt:lpstr>BT-6 Evaluating Learning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Masters Using brain target teaching to teach : Self-Control;  Executive Functioning to 4th grade boys</dc:title>
  <dc:creator>Brendan Harris;Elizabeth Harris</dc:creator>
  <cp:lastModifiedBy>Brendan Harris</cp:lastModifiedBy>
  <cp:revision>56</cp:revision>
  <dcterms:created xsi:type="dcterms:W3CDTF">2012-03-29T16:58:48Z</dcterms:created>
  <dcterms:modified xsi:type="dcterms:W3CDTF">2012-04-03T02:00:17Z</dcterms:modified>
</cp:coreProperties>
</file>